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309" r:id="rId2"/>
    <p:sldId id="13134500" r:id="rId3"/>
    <p:sldId id="324" r:id="rId4"/>
    <p:sldId id="320" r:id="rId5"/>
    <p:sldId id="13134499" r:id="rId6"/>
    <p:sldId id="315" r:id="rId7"/>
    <p:sldId id="325" r:id="rId8"/>
    <p:sldId id="16727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67AB"/>
    <a:srgbClr val="2A94D0"/>
    <a:srgbClr val="00A6FF"/>
    <a:srgbClr val="FFFFFF"/>
    <a:srgbClr val="02509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68" autoAdjust="0"/>
    <p:restoredTop sz="94660"/>
  </p:normalViewPr>
  <p:slideViewPr>
    <p:cSldViewPr snapToGrid="0">
      <p:cViewPr varScale="1">
        <p:scale>
          <a:sx n="87" d="100"/>
          <a:sy n="87" d="100"/>
        </p:scale>
        <p:origin x="63" y="4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2829" y="5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25715EE6-D182-40DC-BC1B-77B0B436AD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459B6A6-D497-4279-BEE0-CF0F7D1FBF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97E0B-D6AD-4C5B-9F28-9149E59FC638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7DC229-B858-4BDE-A4C6-870E751129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BC34D2-2CA8-4FB5-9F23-B22A5A6659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E7E774-05BF-4CE1-A91F-6F8468DC23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446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52761-AF62-4197-8F53-640C0EC523D0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15D30-74D7-4374-B560-19F4F368A5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191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840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121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A2003C-7476-D4F3-DA1A-AE424C7E2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311E24-DF49-2553-3591-714690BA0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25C137-8629-F155-80E7-241575A00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5D7CA0B-647F-4AFF-919B-7D8A1253E13F}"/>
              </a:ext>
            </a:extLst>
          </p:cNvPr>
          <p:cNvSpPr/>
          <p:nvPr userDrawn="1"/>
        </p:nvSpPr>
        <p:spPr>
          <a:xfrm rot="19670772">
            <a:off x="817144" y="2125138"/>
            <a:ext cx="978893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800" b="1" cap="none" spc="0" dirty="0">
                <a:ln w="0">
                  <a:noFill/>
                </a:ln>
                <a:solidFill>
                  <a:schemeClr val="accent6">
                    <a:lumMod val="75000"/>
                    <a:alpha val="37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培 训 服 务 中 心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5930A31-F82E-468B-8A44-4FC9E5889B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72" y="6194742"/>
            <a:ext cx="1148824" cy="59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7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29AD95-8726-7A31-5409-CA203D277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EE5D0A6-0C5B-2DC0-A8A0-A4CF01A6A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FF3D37-5988-80C0-5DF6-DD5B73A50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E07682-B071-4F47-0B74-7B79CB4D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665C2-470C-EC8A-01F5-F8689A494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BF1CD68-67C8-0E35-B10C-AA2EA768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650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CFFCB4-DA72-FB8C-EC9F-62C2E81D1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8D8D81-27E3-AD48-A7DD-26527E7805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326582-769C-6CFC-F359-848D64975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2B1BE1-6C14-9375-0633-BB529781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33D0DB-E0EE-F6F8-58D3-C941CB233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034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9EFC2D5-C2D7-FE1E-CD06-4497758AC4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BDD247D-5C41-CADB-6152-DD5FCF60C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CDC46F-AB65-CE90-4E66-31800841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059333-6D1A-2F3A-7C4F-6FF8C7E8F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A5A047-CEC0-6043-8128-E9D29534D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738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E9F864-337A-9224-415E-6706FA35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F3023E-F60C-45BD-9A33-FDD899A4C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6ADA09-1A1B-F7A5-07C6-F369D4030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321E5C-DC79-CDD3-712E-87893E8C4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CBF09A-4518-D19F-B81C-095ACCEA2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032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706C2C-23C4-6A30-6C5C-9EB7B3617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83EFEAE-52F0-0ED5-1578-32671C350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98362E-27D6-6E95-1765-E1A890586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7E34E1-E1E5-9342-23F6-4BB105E43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C22E66-7803-66AE-9B80-3FF7D34A5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880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D16B97-9A3D-A1EA-B738-430BB85A3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83F24E-D7A5-0E6A-5FDD-F49AF1A6F0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D2F0E54-69CE-3C89-8C7B-4CB1A16EB9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7631E4-A56A-5625-497C-52A9FDED7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CEA288-C741-4D36-1B5F-B8009362E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87A5C1-FFD7-2DA4-AECF-104D7788F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039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0FCCD4-382D-81C2-6AED-CA2734F2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B6E129A-E745-CF20-ED15-970E8B288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A3AF3A9-449C-45D0-2517-14C1B466F1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802A3F6-3C0F-A1A0-D8FE-37C780343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A3A50E1-CA02-FE19-A2CF-6A2B2C969B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477E77-C0F5-1593-BE40-940C7B059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15D86E3-5882-0961-BD04-AE47DD368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A1D8BD4-91EC-FC64-D5AB-41F13505E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35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08929C-BB79-AF4D-D766-2BC38FE13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86A627-16F1-60FC-5DD7-3DB347877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6B6FAF-78D5-24EC-86E8-04E66B932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5DEAA09-591D-1B82-F3E2-805FC9258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8E4FF8F-7133-42C3-858C-0E0F2C969E1E}"/>
              </a:ext>
            </a:extLst>
          </p:cNvPr>
          <p:cNvSpPr/>
          <p:nvPr userDrawn="1"/>
        </p:nvSpPr>
        <p:spPr>
          <a:xfrm rot="19670772">
            <a:off x="817144" y="2125138"/>
            <a:ext cx="978893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800" b="1" cap="none" spc="0" dirty="0">
                <a:ln w="0">
                  <a:noFill/>
                </a:ln>
                <a:solidFill>
                  <a:schemeClr val="accent6">
                    <a:lumMod val="75000"/>
                    <a:alpha val="37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培 训 服 务 中 心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77BE5B8-EC13-4878-B413-2B0EB516C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72" y="6194742"/>
            <a:ext cx="1148824" cy="59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49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底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8">
            <a:extLst>
              <a:ext uri="{FF2B5EF4-FFF2-40B4-BE49-F238E27FC236}">
                <a16:creationId xmlns:a16="http://schemas.microsoft.com/office/drawing/2014/main" id="{1B494280-CE6B-F11D-746B-1CEFEEA1A81A}"/>
              </a:ext>
            </a:extLst>
          </p:cNvPr>
          <p:cNvSpPr/>
          <p:nvPr userDrawn="1"/>
        </p:nvSpPr>
        <p:spPr>
          <a:xfrm>
            <a:off x="1" y="6545701"/>
            <a:ext cx="12192000" cy="339288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pPr lvl="0" algn="ctr"/>
            <a:endParaRPr sz="18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529F733-A94B-45FA-A1A8-28A2C2AADABF}"/>
              </a:ext>
            </a:extLst>
          </p:cNvPr>
          <p:cNvSpPr/>
          <p:nvPr userDrawn="1"/>
        </p:nvSpPr>
        <p:spPr>
          <a:xfrm rot="19670772">
            <a:off x="817144" y="2125138"/>
            <a:ext cx="978893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800" b="1" cap="none" spc="0" dirty="0">
                <a:ln w="0">
                  <a:noFill/>
                </a:ln>
                <a:solidFill>
                  <a:schemeClr val="accent6">
                    <a:lumMod val="75000"/>
                    <a:alpha val="37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培 训 服 务 中 心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0B17A74-817C-4218-A53C-EA6921F0F7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72" y="6194742"/>
            <a:ext cx="1148824" cy="59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35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BD32B9-1AA3-DE14-7069-1393F2564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B59A475-1FCA-626B-5298-9925DA956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8E5A691-8F31-3D19-DA4C-F2F27A9E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D501A73-AE9E-6A03-7360-E467B6FEA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695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91DCF9-9BC0-03CC-10FA-2045EC5C7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8440FD-FE78-26C5-F5C5-3AC7C13BE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9A18B3C-4A0E-E94D-225C-661D8FCC6F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E86825-F07A-4DF5-799E-E61E564D7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A2E6BE-1666-B57F-31ED-9A9A25344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CEE79DF-4A6F-3830-3DCB-F3CF1E014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540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073D027-A9C9-9BDC-156D-754176E17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A70644-23AE-126C-9AED-4A1B020A4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24CCAC-7180-B8F1-5C15-085688EE9E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207D1-1750-4FF6-8B49-F37CC7E446BF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9A77B4-87D2-E4EE-D42D-74DE906FEF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75FF9-9EEC-B38F-FEAF-8BD011EFA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14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4648" t="11734" r="4648" b="1173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solidFill>
            <a:srgbClr val="3F52B8"/>
          </a:solidFill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096F37BD-E396-A01D-27CC-3AF6DB790E8D}"/>
              </a:ext>
            </a:extLst>
          </p:cNvPr>
          <p:cNvSpPr/>
          <p:nvPr/>
        </p:nvSpPr>
        <p:spPr>
          <a:xfrm>
            <a:off x="0" y="1917600"/>
            <a:ext cx="12192000" cy="3022798"/>
          </a:xfrm>
          <a:prstGeom prst="rect">
            <a:avLst/>
          </a:prstGeom>
          <a:solidFill>
            <a:srgbClr val="2A94D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lt1"/>
              </a:solidFill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9945995" y="-292249"/>
            <a:ext cx="1652810" cy="1607820"/>
            <a:chOff x="9784320" y="-304800"/>
            <a:chExt cx="1836000" cy="1786023"/>
          </a:xfrm>
        </p:grpSpPr>
        <p:sp>
          <p:nvSpPr>
            <p:cNvPr id="15" name="矩形: 圆角 14"/>
            <p:cNvSpPr/>
            <p:nvPr/>
          </p:nvSpPr>
          <p:spPr>
            <a:xfrm>
              <a:off x="9784320" y="-304800"/>
              <a:ext cx="1836000" cy="178602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4098" y="410126"/>
              <a:ext cx="1261744" cy="627975"/>
            </a:xfrm>
            <a:prstGeom prst="rect">
              <a:avLst/>
            </a:prstGeom>
          </p:spPr>
        </p:pic>
        <p:cxnSp>
          <p:nvCxnSpPr>
            <p:cNvPr id="20" name="直接连接符 19"/>
            <p:cNvCxnSpPr/>
            <p:nvPr/>
          </p:nvCxnSpPr>
          <p:spPr>
            <a:xfrm>
              <a:off x="9784320" y="1481223"/>
              <a:ext cx="1836000" cy="0"/>
            </a:xfrm>
            <a:prstGeom prst="line">
              <a:avLst/>
            </a:prstGeom>
            <a:ln w="38100">
              <a:solidFill>
                <a:srgbClr val="0254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1799793" y="2406340"/>
            <a:ext cx="8592417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隐藏流程表单中的流程图</a:t>
            </a:r>
            <a:r>
              <a:rPr kumimoji="1" lang="en-US" altLang="zh-CN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tab</a:t>
            </a:r>
            <a:r>
              <a:rPr kumimoji="1"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A436335-C6CF-DD8D-3378-A0F4C96DF2F5}"/>
              </a:ext>
            </a:extLst>
          </p:cNvPr>
          <p:cNvSpPr txBox="1"/>
          <p:nvPr/>
        </p:nvSpPr>
        <p:spPr>
          <a:xfrm>
            <a:off x="8308181" y="4317958"/>
            <a:ext cx="3883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charset="-122"/>
              </a:rPr>
              <a:t>泛微网络  培训服务中心</a:t>
            </a:r>
          </a:p>
        </p:txBody>
      </p:sp>
      <p:sp>
        <p:nvSpPr>
          <p:cNvPr id="11" name="矩形 10"/>
          <p:cNvSpPr/>
          <p:nvPr/>
        </p:nvSpPr>
        <p:spPr>
          <a:xfrm>
            <a:off x="935421" y="3887838"/>
            <a:ext cx="10321155" cy="45719"/>
          </a:xfrm>
          <a:prstGeom prst="rect">
            <a:avLst/>
          </a:prstGeom>
          <a:solidFill>
            <a:schemeClr val="bg1">
              <a:lumMod val="85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.png" descr="1.png"/>
          <p:cNvPicPr>
            <a:picLocks noChangeAspect="1"/>
          </p:cNvPicPr>
          <p:nvPr/>
        </p:nvPicPr>
        <p:blipFill>
          <a:blip r:embed="rId3">
            <a:alphaModFix amt="61117"/>
          </a:blip>
          <a:srcRect r="9404"/>
          <a:stretch>
            <a:fillRect/>
          </a:stretch>
        </p:blipFill>
        <p:spPr>
          <a:xfrm>
            <a:off x="2486684" y="344171"/>
            <a:ext cx="9699238" cy="651408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0" b="39788"/>
          <a:stretch>
            <a:fillRect/>
          </a:stretch>
        </p:blipFill>
        <p:spPr>
          <a:xfrm>
            <a:off x="-9526" y="2601862"/>
            <a:ext cx="12209465" cy="165427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653" y="2601861"/>
            <a:ext cx="12193287" cy="16542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179790" rtlCol="0" anchor="ctr"/>
          <a:lstStyle/>
          <a:p>
            <a:pPr algn="ctr" defTabSz="1765935" hangingPunct="0">
              <a:lnSpc>
                <a:spcPct val="110000"/>
              </a:lnSpc>
              <a:spcBef>
                <a:spcPts val="2100"/>
              </a:spcBef>
              <a:defRPr/>
            </a:pPr>
            <a:r>
              <a:rPr lang="zh-CN" altLang="en-US" sz="32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  <a:sym typeface="+mn-ea"/>
              </a:rPr>
              <a:t>需求背景及实现效果</a:t>
            </a:r>
            <a:endParaRPr lang="zh-CN" altLang="en-US" sz="32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/>
              <a:sym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579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>
            <a:extLst>
              <a:ext uri="{FF2B5EF4-FFF2-40B4-BE49-F238E27FC236}">
                <a16:creationId xmlns:a16="http://schemas.microsoft.com/office/drawing/2014/main" id="{87850B4B-8A9C-400C-B9E2-C4230BDA31E6}"/>
              </a:ext>
            </a:extLst>
          </p:cNvPr>
          <p:cNvGrpSpPr/>
          <p:nvPr/>
        </p:nvGrpSpPr>
        <p:grpSpPr>
          <a:xfrm>
            <a:off x="1544779" y="1259721"/>
            <a:ext cx="5599206" cy="1164200"/>
            <a:chOff x="615616" y="736600"/>
            <a:chExt cx="5599206" cy="1164200"/>
          </a:xfrm>
        </p:grpSpPr>
        <p:sp>
          <p:nvSpPr>
            <p:cNvPr id="39" name="标题 2">
              <a:extLst>
                <a:ext uri="{FF2B5EF4-FFF2-40B4-BE49-F238E27FC236}">
                  <a16:creationId xmlns:a16="http://schemas.microsoft.com/office/drawing/2014/main" id="{F4D52601-5EB8-4840-AD8C-005AB0066D7C}"/>
                </a:ext>
              </a:extLst>
            </p:cNvPr>
            <p:cNvSpPr txBox="1">
              <a:spLocks/>
            </p:cNvSpPr>
            <p:nvPr/>
          </p:nvSpPr>
          <p:spPr>
            <a:xfrm>
              <a:off x="615616" y="745439"/>
              <a:ext cx="2483184" cy="396000"/>
            </a:xfrm>
            <a:prstGeom prst="rect">
              <a:avLst/>
            </a:prstGeom>
            <a:solidFill>
              <a:schemeClr val="bg1"/>
            </a:solidFill>
          </p:spPr>
          <p:txBody>
            <a:bodyPr anchor="ctr"/>
            <a:lstStyle>
              <a:defPPr>
                <a:defRPr lang="zh-CN"/>
              </a:defPPr>
              <a:lvl1pPr lvl="0" defTabSz="608843">
                <a:lnSpc>
                  <a:spcPct val="150000"/>
                </a:lnSpc>
                <a:spcBef>
                  <a:spcPct val="0"/>
                </a:spcBef>
                <a:buNone/>
                <a:defRPr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endParaRPr lang="zh-CN" altLang="en-US" sz="7200" b="1" dirty="0">
                <a:solidFill>
                  <a:schemeClr val="bg1">
                    <a:lumMod val="95000"/>
                  </a:schemeClr>
                </a:solidFill>
                <a:latin typeface="苹方 特粗" panose="020B0800000000000000" pitchFamily="34" charset="-122"/>
                <a:ea typeface="苹方 特粗" panose="020B0800000000000000" pitchFamily="34" charset="-122"/>
                <a:sym typeface="Helvetica"/>
              </a:endParaRPr>
            </a:p>
          </p:txBody>
        </p:sp>
        <p:sp>
          <p:nvSpPr>
            <p:cNvPr id="37" name="标题 2">
              <a:extLst>
                <a:ext uri="{FF2B5EF4-FFF2-40B4-BE49-F238E27FC236}">
                  <a16:creationId xmlns:a16="http://schemas.microsoft.com/office/drawing/2014/main" id="{D1CE8ABA-54AD-41D0-B18E-63D65A169062}"/>
                </a:ext>
              </a:extLst>
            </p:cNvPr>
            <p:cNvSpPr txBox="1">
              <a:spLocks/>
            </p:cNvSpPr>
            <p:nvPr/>
          </p:nvSpPr>
          <p:spPr>
            <a:xfrm>
              <a:off x="615616" y="736600"/>
              <a:ext cx="2889584" cy="696939"/>
            </a:xfrm>
            <a:prstGeom prst="rect">
              <a:avLst/>
            </a:prstGeom>
            <a:noFill/>
          </p:spPr>
          <p:txBody>
            <a:bodyPr anchor="ctr"/>
            <a:lstStyle>
              <a:defPPr>
                <a:defRPr lang="zh-CN"/>
              </a:defPPr>
              <a:lvl1pPr lvl="0" defTabSz="608843">
                <a:lnSpc>
                  <a:spcPct val="150000"/>
                </a:lnSpc>
                <a:spcBef>
                  <a:spcPct val="0"/>
                </a:spcBef>
                <a:buNone/>
                <a:defRPr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Helvetica"/>
                </a:rPr>
                <a:t>Target demand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Helvetica"/>
              </a:endParaRPr>
            </a:p>
          </p:txBody>
        </p:sp>
        <p:sp>
          <p:nvSpPr>
            <p:cNvPr id="38" name="标题 2">
              <a:extLst>
                <a:ext uri="{FF2B5EF4-FFF2-40B4-BE49-F238E27FC236}">
                  <a16:creationId xmlns:a16="http://schemas.microsoft.com/office/drawing/2014/main" id="{1F0DC7AB-A749-44EF-8F4E-304F8493268F}"/>
                </a:ext>
              </a:extLst>
            </p:cNvPr>
            <p:cNvSpPr txBox="1">
              <a:spLocks/>
            </p:cNvSpPr>
            <p:nvPr/>
          </p:nvSpPr>
          <p:spPr>
            <a:xfrm>
              <a:off x="615616" y="1304239"/>
              <a:ext cx="5599206" cy="396000"/>
            </a:xfrm>
            <a:prstGeom prst="rect">
              <a:avLst/>
            </a:prstGeom>
            <a:solidFill>
              <a:schemeClr val="bg1"/>
            </a:solidFill>
          </p:spPr>
          <p:txBody>
            <a:bodyPr anchor="ctr"/>
            <a:lstStyle>
              <a:defPPr>
                <a:defRPr lang="zh-CN"/>
              </a:defPPr>
              <a:lvl1pPr lvl="0" defTabSz="608843">
                <a:lnSpc>
                  <a:spcPct val="150000"/>
                </a:lnSpc>
                <a:spcBef>
                  <a:spcPct val="0"/>
                </a:spcBef>
                <a:buNone/>
                <a:defRPr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1800" b="1" dirty="0">
                  <a:solidFill>
                    <a:srgbClr val="4C483D"/>
                  </a:solidFill>
                  <a:latin typeface="Garamond" panose="02020404030301010803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隐藏流程表单中的流程图</a:t>
              </a:r>
              <a:r>
                <a:rPr lang="en-US" altLang="zh-CN" sz="1800" b="1" dirty="0">
                  <a:solidFill>
                    <a:srgbClr val="4C483D"/>
                  </a:solidFill>
                  <a:latin typeface="Garamond" panose="02020404030301010803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TAB</a:t>
              </a:r>
              <a:r>
                <a:rPr lang="zh-CN" altLang="en-US" sz="1800" b="1" dirty="0">
                  <a:solidFill>
                    <a:srgbClr val="4C483D"/>
                  </a:solidFill>
                  <a:latin typeface="Garamond" panose="02020404030301010803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页</a:t>
              </a: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D254A6E7-469B-467F-BB46-4D92003EFBAD}"/>
                </a:ext>
              </a:extLst>
            </p:cNvPr>
            <p:cNvSpPr/>
            <p:nvPr/>
          </p:nvSpPr>
          <p:spPr>
            <a:xfrm>
              <a:off x="723900" y="1828800"/>
              <a:ext cx="468000" cy="72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标题 2">
            <a:extLst>
              <a:ext uri="{FF2B5EF4-FFF2-40B4-BE49-F238E27FC236}">
                <a16:creationId xmlns:a16="http://schemas.microsoft.com/office/drawing/2014/main" id="{DEE90876-7C1C-452C-B7C6-3F0123D639ED}"/>
              </a:ext>
            </a:extLst>
          </p:cNvPr>
          <p:cNvSpPr txBox="1">
            <a:spLocks/>
          </p:cNvSpPr>
          <p:nvPr/>
        </p:nvSpPr>
        <p:spPr>
          <a:xfrm>
            <a:off x="1544779" y="2776906"/>
            <a:ext cx="10435729" cy="1922790"/>
          </a:xfrm>
          <a:prstGeom prst="rect">
            <a:avLst/>
          </a:prstGeom>
          <a:solidFill>
            <a:srgbClr val="F5F5F5"/>
          </a:solidFill>
        </p:spPr>
        <p:txBody>
          <a:bodyPr lIns="360000" rIns="360000" bIns="108000" anchor="ctr"/>
          <a:lstStyle>
            <a:defPPr>
              <a:defRPr lang="zh-CN"/>
            </a:defPPr>
            <a:lvl1pPr lvl="0" defTabSz="608843">
              <a:lnSpc>
                <a:spcPct val="150000"/>
              </a:lnSpc>
              <a:spcBef>
                <a:spcPct val="0"/>
              </a:spcBef>
              <a:buNone/>
              <a:defRPr sz="2000">
                <a:solidFill>
                  <a:prstClr val="black">
                    <a:lumMod val="65000"/>
                    <a:lumOff val="3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Helvetica"/>
              </a:rPr>
              <a:t>在一些业务场景中，有些特殊性的流程不需要给前端用户展示流程表单中的流程图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Helvetica"/>
              </a:rPr>
              <a:t>TAB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Helvetica"/>
              </a:rPr>
              <a:t>页，此时需要将此流程中的流程图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Helvetica"/>
              </a:rPr>
              <a:t>TAB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Helvetica"/>
              </a:rPr>
              <a:t>页隐藏。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sym typeface="Helvetica"/>
            </a:endParaRPr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51E1F795-E983-4CAC-A5B5-05E9A6E88EFD}"/>
              </a:ext>
            </a:extLst>
          </p:cNvPr>
          <p:cNvCxnSpPr>
            <a:cxnSpLocks/>
          </p:cNvCxnSpPr>
          <p:nvPr/>
        </p:nvCxnSpPr>
        <p:spPr>
          <a:xfrm>
            <a:off x="1155700" y="2423921"/>
            <a:ext cx="0" cy="23338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4C251BFB-E528-1EDA-F763-79307FA300F8}"/>
              </a:ext>
            </a:extLst>
          </p:cNvPr>
          <p:cNvSpPr/>
          <p:nvPr/>
        </p:nvSpPr>
        <p:spPr>
          <a:xfrm>
            <a:off x="0" y="0"/>
            <a:ext cx="12191999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0A42A13-A32B-791B-A93C-5E0C3B6882BC}"/>
              </a:ext>
            </a:extLst>
          </p:cNvPr>
          <p:cNvSpPr/>
          <p:nvPr/>
        </p:nvSpPr>
        <p:spPr>
          <a:xfrm>
            <a:off x="0" y="-2861"/>
            <a:ext cx="6047874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58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6FEB475F-9BF6-4A2B-A6D3-D9ABD9229B3F}"/>
              </a:ext>
            </a:extLst>
          </p:cNvPr>
          <p:cNvSpPr txBox="1"/>
          <p:nvPr/>
        </p:nvSpPr>
        <p:spPr>
          <a:xfrm>
            <a:off x="328600" y="2337835"/>
            <a:ext cx="3383520" cy="773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打开流程后，流程表中的流程图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TAB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页做隐藏操作。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F9E9240-CA85-4683-8EDC-B92049A7A79D}"/>
              </a:ext>
            </a:extLst>
          </p:cNvPr>
          <p:cNvSpPr/>
          <p:nvPr/>
        </p:nvSpPr>
        <p:spPr>
          <a:xfrm>
            <a:off x="650497" y="2006447"/>
            <a:ext cx="792000" cy="7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DFB737C-4746-43F6-8D8D-8D734F7295B2}"/>
              </a:ext>
            </a:extLst>
          </p:cNvPr>
          <p:cNvSpPr txBox="1"/>
          <p:nvPr/>
        </p:nvSpPr>
        <p:spPr>
          <a:xfrm>
            <a:off x="650497" y="1376998"/>
            <a:ext cx="2556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实现效果</a:t>
            </a:r>
            <a:endParaRPr lang="en-US" altLang="zh-CN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E38292F-A6CB-4DBA-B8A3-2139BBA7F90D}"/>
              </a:ext>
            </a:extLst>
          </p:cNvPr>
          <p:cNvSpPr/>
          <p:nvPr/>
        </p:nvSpPr>
        <p:spPr>
          <a:xfrm>
            <a:off x="0" y="0"/>
            <a:ext cx="12191999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5B8D234-5182-4ACB-9735-05F9336AC355}"/>
              </a:ext>
            </a:extLst>
          </p:cNvPr>
          <p:cNvSpPr/>
          <p:nvPr/>
        </p:nvSpPr>
        <p:spPr>
          <a:xfrm>
            <a:off x="6144126" y="0"/>
            <a:ext cx="6047874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B39F63-6BF9-4EF1-B748-769898B2E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378" y="1224213"/>
            <a:ext cx="7932145" cy="18608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446E80-83B5-4703-B139-51138A228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378" y="2042446"/>
            <a:ext cx="7932145" cy="17963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7034BE7-EBE5-4660-9D84-A75424E5D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9378" y="2958855"/>
            <a:ext cx="7932144" cy="175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8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.png" descr="1.png"/>
          <p:cNvPicPr>
            <a:picLocks noChangeAspect="1"/>
          </p:cNvPicPr>
          <p:nvPr/>
        </p:nvPicPr>
        <p:blipFill>
          <a:blip r:embed="rId3">
            <a:alphaModFix amt="61117"/>
          </a:blip>
          <a:srcRect r="9404"/>
          <a:stretch>
            <a:fillRect/>
          </a:stretch>
        </p:blipFill>
        <p:spPr>
          <a:xfrm>
            <a:off x="2486684" y="344171"/>
            <a:ext cx="9699238" cy="651408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0" b="39788"/>
          <a:stretch>
            <a:fillRect/>
          </a:stretch>
        </p:blipFill>
        <p:spPr>
          <a:xfrm>
            <a:off x="-9526" y="2601862"/>
            <a:ext cx="12209465" cy="165427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653" y="2601861"/>
            <a:ext cx="12193287" cy="16542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179790" rtlCol="0" anchor="ctr"/>
          <a:lstStyle/>
          <a:p>
            <a:pPr algn="ctr" defTabSz="1765935" hangingPunct="0">
              <a:lnSpc>
                <a:spcPct val="110000"/>
              </a:lnSpc>
              <a:spcBef>
                <a:spcPts val="2100"/>
              </a:spcBef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  <a:sym typeface="+mn-ea"/>
              </a:rPr>
              <a:t>JS</a:t>
            </a:r>
            <a:r>
              <a:rPr lang="zh-CN" altLang="en-US" sz="32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  <a:sym typeface="+mn-ea"/>
              </a:rPr>
              <a:t>代码块应用样例</a:t>
            </a:r>
            <a:endParaRPr lang="zh-CN" altLang="en-US" sz="32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/>
              <a:sym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015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17">
            <a:extLst>
              <a:ext uri="{FF2B5EF4-FFF2-40B4-BE49-F238E27FC236}">
                <a16:creationId xmlns:a16="http://schemas.microsoft.com/office/drawing/2014/main" id="{0F127AE8-00EC-4D42-97C9-1DA48F6BD14A}"/>
              </a:ext>
            </a:extLst>
          </p:cNvPr>
          <p:cNvSpPr/>
          <p:nvPr/>
        </p:nvSpPr>
        <p:spPr>
          <a:xfrm>
            <a:off x="0" y="-1"/>
            <a:ext cx="12203125" cy="88922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/>
            <a:endParaRPr sz="18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40" name="Shape 19">
            <a:extLst>
              <a:ext uri="{FF2B5EF4-FFF2-40B4-BE49-F238E27FC236}">
                <a16:creationId xmlns:a16="http://schemas.microsoft.com/office/drawing/2014/main" id="{A73FCCF0-6D42-439F-89AE-83FB7285428B}"/>
              </a:ext>
            </a:extLst>
          </p:cNvPr>
          <p:cNvSpPr/>
          <p:nvPr/>
        </p:nvSpPr>
        <p:spPr>
          <a:xfrm>
            <a:off x="0" y="891295"/>
            <a:ext cx="12203125" cy="1"/>
          </a:xfrm>
          <a:prstGeom prst="line">
            <a:avLst/>
          </a:prstGeom>
          <a:ln w="3175">
            <a:solidFill>
              <a:srgbClr val="D9D9D9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829FE9B4-3376-47C4-BD0C-97050EE9B1FB}"/>
              </a:ext>
            </a:extLst>
          </p:cNvPr>
          <p:cNvGrpSpPr/>
          <p:nvPr/>
        </p:nvGrpSpPr>
        <p:grpSpPr>
          <a:xfrm>
            <a:off x="282256" y="309065"/>
            <a:ext cx="273899" cy="265842"/>
            <a:chOff x="273908" y="247267"/>
            <a:chExt cx="356481" cy="346355"/>
          </a:xfrm>
        </p:grpSpPr>
        <p:sp>
          <p:nvSpPr>
            <p:cNvPr id="45" name="Shape 6">
              <a:extLst>
                <a:ext uri="{FF2B5EF4-FFF2-40B4-BE49-F238E27FC236}">
                  <a16:creationId xmlns:a16="http://schemas.microsoft.com/office/drawing/2014/main" id="{F957AEDF-55DD-406F-AEF8-24D4661436FD}"/>
                </a:ext>
              </a:extLst>
            </p:cNvPr>
            <p:cNvSpPr/>
            <p:nvPr userDrawn="1"/>
          </p:nvSpPr>
          <p:spPr>
            <a:xfrm>
              <a:off x="273908" y="247267"/>
              <a:ext cx="265842" cy="265842"/>
            </a:xfrm>
            <a:prstGeom prst="rect">
              <a:avLst/>
            </a:prstGeom>
            <a:solidFill>
              <a:srgbClr val="057EC3">
                <a:alpha val="20000"/>
              </a:srgbClr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46" name="Shape 6">
              <a:extLst>
                <a:ext uri="{FF2B5EF4-FFF2-40B4-BE49-F238E27FC236}">
                  <a16:creationId xmlns:a16="http://schemas.microsoft.com/office/drawing/2014/main" id="{ADDC929F-B719-4BA0-A035-05F2A6978C6A}"/>
                </a:ext>
              </a:extLst>
            </p:cNvPr>
            <p:cNvSpPr/>
            <p:nvPr userDrawn="1"/>
          </p:nvSpPr>
          <p:spPr>
            <a:xfrm>
              <a:off x="364547" y="327780"/>
              <a:ext cx="265842" cy="265842"/>
            </a:xfrm>
            <a:prstGeom prst="rect">
              <a:avLst/>
            </a:prstGeom>
            <a:solidFill>
              <a:srgbClr val="057EC3"/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</p:grpSp>
      <p:sp>
        <p:nvSpPr>
          <p:cNvPr id="2" name="标题 2">
            <a:extLst>
              <a:ext uri="{FF2B5EF4-FFF2-40B4-BE49-F238E27FC236}">
                <a16:creationId xmlns:a16="http://schemas.microsoft.com/office/drawing/2014/main" id="{1481C16B-9342-4622-BD73-72A8E70C2D4A}"/>
              </a:ext>
            </a:extLst>
          </p:cNvPr>
          <p:cNvSpPr txBox="1">
            <a:spLocks/>
          </p:cNvSpPr>
          <p:nvPr/>
        </p:nvSpPr>
        <p:spPr>
          <a:xfrm>
            <a:off x="706147" y="262891"/>
            <a:ext cx="10410825" cy="396000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lvl="0" defTabSz="608843">
              <a:lnSpc>
                <a:spcPct val="150000"/>
              </a:lnSpc>
              <a:spcBef>
                <a:spcPct val="0"/>
              </a:spcBef>
              <a:buNone/>
              <a:defRPr sz="2000">
                <a:solidFill>
                  <a:prstClr val="black">
                    <a:lumMod val="65000"/>
                    <a:lumOff val="3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sym typeface="Helvetica"/>
              </a:rPr>
              <a:t>配置实现步骤</a:t>
            </a:r>
          </a:p>
        </p:txBody>
      </p:sp>
      <p:sp>
        <p:nvSpPr>
          <p:cNvPr id="4" name="直接连接符 7">
            <a:extLst>
              <a:ext uri="{FF2B5EF4-FFF2-40B4-BE49-F238E27FC236}">
                <a16:creationId xmlns:a16="http://schemas.microsoft.com/office/drawing/2014/main" id="{4A7E51FC-275A-416C-9D55-8EA7846286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6155" y="2383609"/>
            <a:ext cx="2357936" cy="1"/>
          </a:xfrm>
          <a:prstGeom prst="line">
            <a:avLst/>
          </a:prstGeom>
          <a:noFill/>
          <a:ln w="12700" cap="flat" cmpd="sng">
            <a:solidFill>
              <a:srgbClr val="AFB9B9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Helvetica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D49B3FB7-AE2C-4968-9966-D7F04C7DC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513" y="2809882"/>
            <a:ext cx="3437228" cy="198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309" fontAlgn="base" hangingPunct="0">
              <a:lnSpc>
                <a:spcPct val="200000"/>
              </a:lnSpc>
              <a:spcBef>
                <a:spcPct val="0"/>
              </a:spcBef>
              <a:buClr>
                <a:schemeClr val="bg1">
                  <a:lumMod val="65000"/>
                </a:schemeClr>
              </a:buClr>
              <a:defRPr/>
            </a:pPr>
            <a:r>
              <a:rPr lang="zh-CN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实现方式：</a:t>
            </a:r>
            <a:endParaRPr lang="en-US" altLang="zh-CN" sz="1600" kern="0" dirty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FFFFFF"/>
                </a:solidFill>
              </a:uFill>
              <a:latin typeface="Microsoft YaHei" panose="020B0503020204020204" pitchFamily="34" charset="-122"/>
              <a:ea typeface="Microsoft YaHei" panose="020B0503020204020204" pitchFamily="34" charset="-122"/>
              <a:sym typeface="Calibri" panose="020F0502020204030204"/>
            </a:endParaRPr>
          </a:p>
          <a:p>
            <a:pPr marL="171450" indent="-171450" defTabSz="914309" fontAlgn="base" hangingPunct="0">
              <a:lnSpc>
                <a:spcPct val="200000"/>
              </a:lnSpc>
              <a:spcBef>
                <a:spcPct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后台打开</a:t>
            </a:r>
            <a:r>
              <a:rPr lang="en-US" altLang="zh-CN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html</a:t>
            </a:r>
            <a:r>
              <a:rPr lang="zh-CN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模板；</a:t>
            </a:r>
            <a:endParaRPr lang="en-US" altLang="zh-CN" sz="1600" kern="0" dirty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FFFFFF"/>
                </a:solidFill>
              </a:uFill>
              <a:latin typeface="Microsoft YaHei" panose="020B0503020204020204" pitchFamily="34" charset="-122"/>
              <a:ea typeface="Microsoft YaHei" panose="020B0503020204020204" pitchFamily="34" charset="-122"/>
              <a:sym typeface="Calibri" panose="020F0502020204030204"/>
            </a:endParaRPr>
          </a:p>
          <a:p>
            <a:pPr marL="171450" indent="-171450" defTabSz="914309" fontAlgn="base" hangingPunct="0">
              <a:lnSpc>
                <a:spcPct val="200000"/>
              </a:lnSpc>
              <a:spcBef>
                <a:spcPct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打开插入代码块；</a:t>
            </a:r>
            <a:endParaRPr lang="en-US" altLang="zh-CN" sz="1600" kern="0" dirty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FFFFFF"/>
                </a:solidFill>
              </a:uFill>
              <a:latin typeface="Microsoft YaHei" panose="020B0503020204020204" pitchFamily="34" charset="-122"/>
              <a:ea typeface="Microsoft YaHei" panose="020B0503020204020204" pitchFamily="34" charset="-122"/>
              <a:sym typeface="Calibri" panose="020F0502020204030204"/>
            </a:endParaRPr>
          </a:p>
          <a:p>
            <a:pPr marL="171450" indent="-171450" defTabSz="914309" fontAlgn="base" hangingPunct="0">
              <a:lnSpc>
                <a:spcPct val="200000"/>
              </a:lnSpc>
              <a:spcBef>
                <a:spcPct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插入修改好的代码块；</a:t>
            </a:r>
            <a:endParaRPr lang="en-US" altLang="zh-CN" sz="1600" kern="0" dirty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FFFFFF"/>
                </a:solidFill>
              </a:uFill>
              <a:latin typeface="Microsoft YaHei" panose="020B0503020204020204" pitchFamily="34" charset="-122"/>
              <a:ea typeface="Microsoft YaHei" panose="020B0503020204020204" pitchFamily="34" charset="-122"/>
              <a:sym typeface="Calibri" panose="020F0502020204030204"/>
            </a:endParaRPr>
          </a:p>
        </p:txBody>
      </p:sp>
      <p:sp>
        <p:nvSpPr>
          <p:cNvPr id="53" name="直接连接符 7">
            <a:extLst>
              <a:ext uri="{FF2B5EF4-FFF2-40B4-BE49-F238E27FC236}">
                <a16:creationId xmlns:a16="http://schemas.microsoft.com/office/drawing/2014/main" id="{01363DB5-9176-4D05-A0E1-B407AEC5AA5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155" y="2383610"/>
            <a:ext cx="540000" cy="0"/>
          </a:xfrm>
          <a:prstGeom prst="line">
            <a:avLst/>
          </a:prstGeom>
          <a:noFill/>
          <a:ln w="38100" cap="flat" cmpd="sng">
            <a:solidFill>
              <a:srgbClr val="176AB5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Helvetica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2E7E07E3-9908-4120-9ED5-C4302C212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513" y="1495674"/>
            <a:ext cx="24275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defTabSz="914309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zh-CN" altLang="en-US" sz="2400" b="1" kern="0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流程表单</a:t>
            </a:r>
            <a:endParaRPr lang="zh-CN" altLang="en-US" sz="1600" kern="0" dirty="0">
              <a:solidFill>
                <a:srgbClr val="000000">
                  <a:lumMod val="65000"/>
                  <a:lumOff val="35000"/>
                </a:srgbClr>
              </a:solidFill>
              <a:uFill>
                <a:solidFill>
                  <a:srgbClr val="FFFFFF"/>
                </a:solidFill>
              </a:uFill>
              <a:latin typeface="Microsoft YaHei" panose="020B0503020204020204" pitchFamily="34" charset="-122"/>
              <a:ea typeface="Microsoft YaHei" panose="020B0503020204020204" pitchFamily="34" charset="-122"/>
              <a:sym typeface="Calibri" panose="020F0502020204030204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3B8E861-099F-42B7-88AA-BEF6A8488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467" y="1152113"/>
            <a:ext cx="8205333" cy="42320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967CE64-6CB1-46D4-8D3F-82D1245A5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466" y="1523819"/>
            <a:ext cx="8205333" cy="438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5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17">
            <a:extLst>
              <a:ext uri="{FF2B5EF4-FFF2-40B4-BE49-F238E27FC236}">
                <a16:creationId xmlns:a16="http://schemas.microsoft.com/office/drawing/2014/main" id="{0F127AE8-00EC-4D42-97C9-1DA48F6BD14A}"/>
              </a:ext>
            </a:extLst>
          </p:cNvPr>
          <p:cNvSpPr/>
          <p:nvPr/>
        </p:nvSpPr>
        <p:spPr>
          <a:xfrm>
            <a:off x="0" y="-1"/>
            <a:ext cx="12203125" cy="88922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/>
            <a:endParaRPr sz="18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40" name="Shape 19">
            <a:extLst>
              <a:ext uri="{FF2B5EF4-FFF2-40B4-BE49-F238E27FC236}">
                <a16:creationId xmlns:a16="http://schemas.microsoft.com/office/drawing/2014/main" id="{A73FCCF0-6D42-439F-89AE-83FB7285428B}"/>
              </a:ext>
            </a:extLst>
          </p:cNvPr>
          <p:cNvSpPr/>
          <p:nvPr/>
        </p:nvSpPr>
        <p:spPr>
          <a:xfrm>
            <a:off x="0" y="891295"/>
            <a:ext cx="12203125" cy="1"/>
          </a:xfrm>
          <a:prstGeom prst="line">
            <a:avLst/>
          </a:prstGeom>
          <a:ln w="3175">
            <a:solidFill>
              <a:srgbClr val="D9D9D9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829FE9B4-3376-47C4-BD0C-97050EE9B1FB}"/>
              </a:ext>
            </a:extLst>
          </p:cNvPr>
          <p:cNvGrpSpPr/>
          <p:nvPr/>
        </p:nvGrpSpPr>
        <p:grpSpPr>
          <a:xfrm>
            <a:off x="282256" y="309065"/>
            <a:ext cx="273899" cy="265842"/>
            <a:chOff x="273908" y="247267"/>
            <a:chExt cx="356481" cy="346355"/>
          </a:xfrm>
        </p:grpSpPr>
        <p:sp>
          <p:nvSpPr>
            <p:cNvPr id="45" name="Shape 6">
              <a:extLst>
                <a:ext uri="{FF2B5EF4-FFF2-40B4-BE49-F238E27FC236}">
                  <a16:creationId xmlns:a16="http://schemas.microsoft.com/office/drawing/2014/main" id="{F957AEDF-55DD-406F-AEF8-24D4661436FD}"/>
                </a:ext>
              </a:extLst>
            </p:cNvPr>
            <p:cNvSpPr/>
            <p:nvPr userDrawn="1"/>
          </p:nvSpPr>
          <p:spPr>
            <a:xfrm>
              <a:off x="273908" y="247267"/>
              <a:ext cx="265842" cy="265842"/>
            </a:xfrm>
            <a:prstGeom prst="rect">
              <a:avLst/>
            </a:prstGeom>
            <a:solidFill>
              <a:srgbClr val="057EC3">
                <a:alpha val="20000"/>
              </a:srgbClr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46" name="Shape 6">
              <a:extLst>
                <a:ext uri="{FF2B5EF4-FFF2-40B4-BE49-F238E27FC236}">
                  <a16:creationId xmlns:a16="http://schemas.microsoft.com/office/drawing/2014/main" id="{ADDC929F-B719-4BA0-A035-05F2A6978C6A}"/>
                </a:ext>
              </a:extLst>
            </p:cNvPr>
            <p:cNvSpPr/>
            <p:nvPr userDrawn="1"/>
          </p:nvSpPr>
          <p:spPr>
            <a:xfrm>
              <a:off x="364547" y="327780"/>
              <a:ext cx="265842" cy="265842"/>
            </a:xfrm>
            <a:prstGeom prst="rect">
              <a:avLst/>
            </a:prstGeom>
            <a:solidFill>
              <a:srgbClr val="057EC3"/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</p:grpSp>
      <p:sp>
        <p:nvSpPr>
          <p:cNvPr id="2" name="标题 2">
            <a:extLst>
              <a:ext uri="{FF2B5EF4-FFF2-40B4-BE49-F238E27FC236}">
                <a16:creationId xmlns:a16="http://schemas.microsoft.com/office/drawing/2014/main" id="{1481C16B-9342-4622-BD73-72A8E70C2D4A}"/>
              </a:ext>
            </a:extLst>
          </p:cNvPr>
          <p:cNvSpPr txBox="1">
            <a:spLocks/>
          </p:cNvSpPr>
          <p:nvPr/>
        </p:nvSpPr>
        <p:spPr>
          <a:xfrm>
            <a:off x="706147" y="262891"/>
            <a:ext cx="10410825" cy="396000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lvl="0" defTabSz="608843">
              <a:lnSpc>
                <a:spcPct val="150000"/>
              </a:lnSpc>
              <a:spcBef>
                <a:spcPct val="0"/>
              </a:spcBef>
              <a:buNone/>
              <a:defRPr sz="2000">
                <a:solidFill>
                  <a:prstClr val="black">
                    <a:lumMod val="65000"/>
                    <a:lumOff val="3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sym typeface="Helvetica"/>
              </a:rPr>
              <a:t>代码示例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9B3F1B2-7FFB-994F-5FDF-E5A567BA73AF}"/>
              </a:ext>
            </a:extLst>
          </p:cNvPr>
          <p:cNvSpPr txBox="1"/>
          <p:nvPr/>
        </p:nvSpPr>
        <p:spPr>
          <a:xfrm>
            <a:off x="556155" y="1430015"/>
            <a:ext cx="1024466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/>
              <a:t>//</a:t>
            </a:r>
            <a:r>
              <a:rPr lang="zh-CN" altLang="en-US" i="1" dirty="0"/>
              <a:t>使用</a:t>
            </a:r>
            <a:r>
              <a:rPr lang="en-US" altLang="zh-CN" i="1" dirty="0" err="1"/>
              <a:t>WfForm</a:t>
            </a:r>
            <a:r>
              <a:rPr lang="zh-CN" altLang="en-US" i="1" dirty="0"/>
              <a:t>框架注册一个</a:t>
            </a:r>
            <a:r>
              <a:rPr lang="en-US" altLang="zh-CN" i="1" dirty="0"/>
              <a:t>Action</a:t>
            </a:r>
            <a:r>
              <a:rPr lang="zh-CN" altLang="en-US" i="1" dirty="0"/>
              <a:t>，这个</a:t>
            </a:r>
            <a:r>
              <a:rPr lang="en-US" altLang="zh-CN" i="1" dirty="0"/>
              <a:t>Action</a:t>
            </a:r>
            <a:r>
              <a:rPr lang="zh-CN" altLang="en-US" i="1" dirty="0"/>
              <a:t>将在</a:t>
            </a:r>
            <a:r>
              <a:rPr lang="en-US" altLang="zh-CN" i="1" dirty="0" err="1"/>
              <a:t>WfForm</a:t>
            </a:r>
            <a:r>
              <a:rPr lang="zh-CN" altLang="en-US" i="1" dirty="0"/>
              <a:t>框架处理</a:t>
            </a:r>
            <a:r>
              <a:rPr lang="en-US" altLang="zh-CN" i="1" dirty="0"/>
              <a:t>tabs</a:t>
            </a:r>
            <a:r>
              <a:rPr lang="zh-CN" altLang="en-US" i="1" dirty="0"/>
              <a:t>配置时触发</a:t>
            </a:r>
            <a:endParaRPr lang="en-US" altLang="zh-CN" i="1" dirty="0"/>
          </a:p>
          <a:p>
            <a:r>
              <a:rPr lang="en-US" altLang="zh-CN" sz="2400" dirty="0" err="1"/>
              <a:t>WfForm.registerAction</a:t>
            </a:r>
            <a:r>
              <a:rPr lang="en-US" altLang="zh-CN" sz="2400" dirty="0"/>
              <a:t>(</a:t>
            </a:r>
            <a:r>
              <a:rPr lang="en-US" altLang="zh-CN" sz="2400" dirty="0" err="1"/>
              <a:t>WfForm.ACTION_TABCONFIG,function</a:t>
            </a:r>
            <a:r>
              <a:rPr lang="en-US" altLang="zh-CN" sz="2400" dirty="0"/>
              <a:t>(tabs){ </a:t>
            </a:r>
          </a:p>
          <a:p>
            <a:r>
              <a:rPr lang="en-US" altLang="zh-CN" i="1" dirty="0"/>
              <a:t>// </a:t>
            </a:r>
            <a:r>
              <a:rPr lang="zh-CN" altLang="en-US" i="1" dirty="0"/>
              <a:t>使用</a:t>
            </a:r>
            <a:r>
              <a:rPr lang="en-US" altLang="zh-CN" i="1" dirty="0"/>
              <a:t>filter</a:t>
            </a:r>
            <a:r>
              <a:rPr lang="zh-CN" altLang="en-US" i="1" dirty="0"/>
              <a:t>函数过滤</a:t>
            </a:r>
            <a:r>
              <a:rPr lang="en-US" altLang="zh-CN" i="1" dirty="0"/>
              <a:t>tabs</a:t>
            </a:r>
            <a:r>
              <a:rPr lang="zh-CN" altLang="en-US" i="1" dirty="0"/>
              <a:t>数组，过滤条件是</a:t>
            </a:r>
            <a:r>
              <a:rPr lang="en-US" altLang="zh-CN" i="1" dirty="0" err="1"/>
              <a:t>item.key</a:t>
            </a:r>
            <a:r>
              <a:rPr lang="zh-CN" altLang="en-US" i="1" dirty="0"/>
              <a:t>不等于</a:t>
            </a:r>
            <a:r>
              <a:rPr lang="en-US" altLang="zh-CN" i="1" dirty="0"/>
              <a:t>'pic'</a:t>
            </a:r>
            <a:r>
              <a:rPr lang="en-US" altLang="zh-CN" sz="2400" dirty="0"/>
              <a:t> </a:t>
            </a:r>
            <a:br>
              <a:rPr lang="en-US" altLang="zh-CN" sz="2400" dirty="0"/>
            </a:br>
            <a:r>
              <a:rPr lang="en-US" altLang="zh-CN" sz="2400" dirty="0"/>
              <a:t>  tabs = </a:t>
            </a:r>
            <a:r>
              <a:rPr lang="en-US" altLang="zh-CN" sz="2400" dirty="0" err="1"/>
              <a:t>tabs.filter</a:t>
            </a:r>
            <a:r>
              <a:rPr lang="en-US" altLang="zh-CN" sz="2400" dirty="0"/>
              <a:t>(function(item){</a:t>
            </a:r>
            <a:br>
              <a:rPr lang="en-US" altLang="zh-CN" sz="2400" dirty="0"/>
            </a:br>
            <a:r>
              <a:rPr lang="en-US" altLang="zh-CN" sz="2400" dirty="0"/>
              <a:t>      return </a:t>
            </a:r>
            <a:r>
              <a:rPr lang="en-US" altLang="zh-CN" sz="2400" dirty="0" err="1"/>
              <a:t>item.key</a:t>
            </a:r>
            <a:r>
              <a:rPr lang="en-US" altLang="zh-CN" sz="2400" dirty="0"/>
              <a:t>!='pic'</a:t>
            </a:r>
            <a:br>
              <a:rPr lang="en-US" altLang="zh-CN" sz="2400" dirty="0"/>
            </a:br>
            <a:r>
              <a:rPr lang="en-US" altLang="zh-CN" sz="2400" dirty="0"/>
              <a:t>  });</a:t>
            </a:r>
          </a:p>
          <a:p>
            <a:r>
              <a:rPr lang="en-US" altLang="zh-CN" i="1" dirty="0"/>
              <a:t>// </a:t>
            </a:r>
            <a:r>
              <a:rPr lang="zh-CN" altLang="en-US" i="1" dirty="0"/>
              <a:t>返回过滤后的</a:t>
            </a:r>
            <a:r>
              <a:rPr lang="en-US" altLang="zh-CN" i="1" dirty="0"/>
              <a:t>tabs</a:t>
            </a:r>
            <a:r>
              <a:rPr lang="zh-CN" altLang="en-US" i="1" dirty="0"/>
              <a:t>数组</a:t>
            </a:r>
            <a:br>
              <a:rPr lang="en-US" altLang="zh-CN" sz="2400" dirty="0"/>
            </a:br>
            <a:r>
              <a:rPr lang="en-US" altLang="zh-CN" sz="2400" dirty="0"/>
              <a:t>  return tabs;</a:t>
            </a:r>
            <a:br>
              <a:rPr lang="en-US" altLang="zh-CN" sz="2400" dirty="0"/>
            </a:br>
            <a:r>
              <a:rPr lang="en-US" altLang="zh-CN" sz="2400" dirty="0"/>
              <a:t>});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25939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216A470-8E25-449B-A3A1-F04FF577CD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" y="-8765"/>
            <a:ext cx="12206002" cy="685710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F7477E3-EE3C-477B-A14C-947A868E1915}"/>
              </a:ext>
            </a:extLst>
          </p:cNvPr>
          <p:cNvSpPr/>
          <p:nvPr/>
        </p:nvSpPr>
        <p:spPr>
          <a:xfrm>
            <a:off x="6350" y="5981579"/>
            <a:ext cx="12190413" cy="381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52407" indent="-1052407" algn="ctr" defTabSz="608904">
              <a:lnSpc>
                <a:spcPct val="130000"/>
              </a:lnSpc>
              <a:spcBef>
                <a:spcPct val="20000"/>
              </a:spcBef>
              <a:buClr>
                <a:srgbClr val="000000"/>
              </a:buClr>
              <a:defRPr/>
            </a:pPr>
            <a:r>
              <a:rPr lang="zh-CN" altLang="en-US" sz="1600" kern="0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Calibri" panose="020F0502020204030204"/>
              </a:rPr>
              <a:t>志达宇泛   见著于微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707E02D-A481-44F0-AFB6-7C81124B0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13" y="1558022"/>
            <a:ext cx="3184521" cy="91198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C30C737-9DB7-4C44-B720-9BF04FE63C61}"/>
              </a:ext>
            </a:extLst>
          </p:cNvPr>
          <p:cNvSpPr/>
          <p:nvPr/>
        </p:nvSpPr>
        <p:spPr>
          <a:xfrm>
            <a:off x="2756797" y="2923828"/>
            <a:ext cx="6745391" cy="1272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8904">
              <a:lnSpc>
                <a:spcPct val="130000"/>
              </a:lnSpc>
              <a:spcBef>
                <a:spcPct val="20000"/>
              </a:spcBef>
              <a:buClr>
                <a:prstClr val="black"/>
              </a:buClr>
              <a:defRPr/>
            </a:pPr>
            <a:r>
              <a:rPr lang="zh-CN" altLang="en-US" sz="3999" kern="0" dirty="0">
                <a:solidFill>
                  <a:schemeClr val="bg1">
                    <a:lumMod val="25000"/>
                  </a:schemeClr>
                </a:solidFill>
                <a:uFill>
                  <a:solidFill>
                    <a:srgbClr val="FFFFFF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  <a:sym typeface="Calibri" panose="020F0502020204030204"/>
              </a:rPr>
              <a:t>感谢您的信任与支持！</a:t>
            </a:r>
          </a:p>
          <a:p>
            <a:pPr algn="ctr" defTabSz="608904">
              <a:lnSpc>
                <a:spcPct val="130000"/>
              </a:lnSpc>
              <a:spcBef>
                <a:spcPct val="20000"/>
              </a:spcBef>
              <a:buClr>
                <a:prstClr val="black"/>
              </a:buClr>
              <a:defRPr/>
            </a:pPr>
            <a:r>
              <a:rPr lang="zh-CN" altLang="en-US" sz="1600" kern="0" dirty="0">
                <a:solidFill>
                  <a:schemeClr val="bg1">
                    <a:lumMod val="25000"/>
                  </a:schemeClr>
                </a:solidFill>
                <a:uFill>
                  <a:solidFill>
                    <a:srgbClr val="FFFFFF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  <a:sym typeface="Calibri" panose="020F0502020204030204"/>
              </a:rPr>
              <a:t>我们始终努力提供好用的</a:t>
            </a:r>
            <a:r>
              <a:rPr lang="zh-CN" altLang="en-US" sz="1600" dirty="0">
                <a:solidFill>
                  <a:schemeClr val="bg1">
                    <a:lumMod val="25000"/>
                  </a:schemeClr>
                </a:solidFill>
                <a:uFill>
                  <a:solidFill>
                    <a:srgbClr val="FFFFFF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  <a:sym typeface="Calibri" panose="020F0502020204030204"/>
              </a:rPr>
              <a:t>移动办公平台</a:t>
            </a:r>
            <a:endParaRPr lang="zh-CN" altLang="en-US" sz="2000" kern="0" dirty="0">
              <a:solidFill>
                <a:schemeClr val="bg1">
                  <a:lumMod val="25000"/>
                </a:schemeClr>
              </a:solidFill>
              <a:uFill>
                <a:solidFill>
                  <a:srgbClr val="FFFFFF"/>
                </a:solidFill>
              </a:uFill>
              <a:latin typeface="微软雅黑" panose="020B0503020204020204" charset="-122"/>
              <a:ea typeface="微软雅黑" panose="020B0503020204020204" charset="-122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BFC68B2-42C2-421B-8B9A-6C344AA4DB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94" b="57922"/>
          <a:stretch/>
        </p:blipFill>
        <p:spPr>
          <a:xfrm>
            <a:off x="-9239" y="6690634"/>
            <a:ext cx="12221591" cy="17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8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2588</TotalTime>
  <Words>194</Words>
  <Application>Microsoft Office PowerPoint</Application>
  <PresentationFormat>宽屏</PresentationFormat>
  <Paragraphs>23</Paragraphs>
  <Slides>8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3" baseType="lpstr">
      <vt:lpstr>Microsoft YaHei UI</vt:lpstr>
      <vt:lpstr>等线</vt:lpstr>
      <vt:lpstr>等线 Light</vt:lpstr>
      <vt:lpstr>黑体</vt:lpstr>
      <vt:lpstr>华文行楷</vt:lpstr>
      <vt:lpstr>苹方 特粗</vt:lpstr>
      <vt:lpstr>宋体</vt:lpstr>
      <vt:lpstr>Microsoft YaHei</vt:lpstr>
      <vt:lpstr>Microsoft YaHei</vt:lpstr>
      <vt:lpstr>Arial</vt:lpstr>
      <vt:lpstr>Calibri</vt:lpstr>
      <vt:lpstr>Garamond</vt:lpstr>
      <vt:lpstr>Helvetica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Liu Shine丶</dc:creator>
  <cp:lastModifiedBy>系统管理员</cp:lastModifiedBy>
  <cp:revision>247</cp:revision>
  <dcterms:created xsi:type="dcterms:W3CDTF">2022-06-21T08:56:57Z</dcterms:created>
  <dcterms:modified xsi:type="dcterms:W3CDTF">2024-03-29T06:32:23Z</dcterms:modified>
</cp:coreProperties>
</file>