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309" r:id="rId2"/>
    <p:sldId id="13134500" r:id="rId3"/>
    <p:sldId id="324" r:id="rId4"/>
    <p:sldId id="320" r:id="rId5"/>
    <p:sldId id="13134499" r:id="rId6"/>
    <p:sldId id="315" r:id="rId7"/>
    <p:sldId id="325" r:id="rId8"/>
    <p:sldId id="16727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7AB"/>
    <a:srgbClr val="2A94D0"/>
    <a:srgbClr val="00A6FF"/>
    <a:srgbClr val="FFFFFF"/>
    <a:srgbClr val="0250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" y="3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5715EE6-D182-40DC-BC1B-77B0B436AD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59B6A6-D497-4279-BEE0-CF0F7D1FBF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7E0B-D6AD-4C5B-9F28-9149E59FC638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7DC229-B858-4BDE-A4C6-870E75112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BC34D2-2CA8-4FB5-9F23-B22A5A6659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7E774-05BF-4CE1-A91F-6F8468DC2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4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2761-AF62-4197-8F53-640C0EC523D0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5D30-74D7-4374-B560-19F4F368A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19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84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12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2003C-7476-D4F3-DA1A-AE424C7E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311E24-DF49-2553-3591-714690BA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25C137-8629-F155-80E7-241575A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D7CA0B-647F-4AFF-919B-7D8A1253E13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930A31-F82E-468B-8A44-4FC9E5889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29AD95-8726-7A31-5409-CA203D27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EE5D0A6-0C5B-2DC0-A8A0-A4CF01A6A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FF3D37-5988-80C0-5DF6-DD5B73A50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E07682-B071-4F47-0B74-7B79CB4D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665C2-470C-EC8A-01F5-F8689A49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F1CD68-67C8-0E35-B10C-AA2EA768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5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FFCB4-DA72-FB8C-EC9F-62C2E81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8D8D81-27E3-AD48-A7DD-26527E780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26582-769C-6CFC-F359-848D6497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2B1BE1-6C14-9375-0633-BB52978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3D0DB-E0EE-F6F8-58D3-C941CB23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03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EFC2D5-C2D7-FE1E-CD06-4497758AC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DD247D-5C41-CADB-6152-DD5FCF60C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DC46F-AB65-CE90-4E66-31800841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59333-6D1A-2F3A-7C4F-6FF8C7E8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A5A047-CEC0-6043-8128-E9D29534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9F864-337A-9224-415E-6706FA35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F3023E-F60C-45BD-9A33-FDD899A4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DA09-1A1B-F7A5-07C6-F369D403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321E5C-DC79-CDD3-712E-87893E8C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CBF09A-4518-D19F-B81C-095ACCEA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3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706C2C-23C4-6A30-6C5C-9EB7B361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3EFEAE-52F0-0ED5-1578-32671C350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8362E-27D6-6E95-1765-E1A890586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E34E1-E1E5-9342-23F6-4BB105E4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22E66-7803-66AE-9B80-3FF7D34A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88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16B97-9A3D-A1EA-B738-430BB85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83F24E-D7A5-0E6A-5FDD-F49AF1A6F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F0E54-69CE-3C89-8C7B-4CB1A16E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7631E4-A56A-5625-497C-52A9FDED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EA288-C741-4D36-1B5F-B800936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7A5C1-FFD7-2DA4-AECF-104D7788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FCCD4-382D-81C2-6AED-CA2734F2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6E129A-E745-CF20-ED15-970E8B288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3AF3A9-449C-45D0-2517-14C1B466F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02A3F6-3C0F-A1A0-D8FE-37C78034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3A50E1-CA02-FE19-A2CF-6A2B2C969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477E77-C0F5-1593-BE40-940C7B05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15D86E3-5882-0961-BD04-AE47DD36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1D8BD4-91EC-FC64-D5AB-41F13505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5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8929C-BB79-AF4D-D766-2BC38FE1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6A627-16F1-60FC-5DD7-3DB34787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6B6FAF-78D5-24EC-86E8-04E66B9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DEAA09-591D-1B82-F3E2-805FC925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E4FF8F-7133-42C3-858C-0E0F2C969E1E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BE5B8-EC13-4878-B413-2B0EB516C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底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>
            <a:extLst>
              <a:ext uri="{FF2B5EF4-FFF2-40B4-BE49-F238E27FC236}">
                <a16:creationId xmlns:a16="http://schemas.microsoft.com/office/drawing/2014/main" id="{1B494280-CE6B-F11D-746B-1CEFEEA1A81A}"/>
              </a:ext>
            </a:extLst>
          </p:cNvPr>
          <p:cNvSpPr/>
          <p:nvPr userDrawn="1"/>
        </p:nvSpPr>
        <p:spPr>
          <a:xfrm>
            <a:off x="1" y="6545701"/>
            <a:ext cx="12192000" cy="339288"/>
          </a:xfrm>
          <a:prstGeom prst="rect">
            <a:avLst/>
          </a:prstGeom>
          <a:solidFill>
            <a:srgbClr val="FFFFFF"/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529F733-A94B-45FA-A1A8-28A2C2AADABF}"/>
              </a:ext>
            </a:extLst>
          </p:cNvPr>
          <p:cNvSpPr/>
          <p:nvPr userDrawn="1"/>
        </p:nvSpPr>
        <p:spPr>
          <a:xfrm rot="19670772">
            <a:off x="817144" y="2125138"/>
            <a:ext cx="97889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0">
                  <a:noFill/>
                </a:ln>
                <a:solidFill>
                  <a:schemeClr val="accent6">
                    <a:lumMod val="75000"/>
                    <a:alpha val="37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培 训 服 务 中 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0B17A74-817C-4218-A53C-EA6921F0F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72" y="6194742"/>
            <a:ext cx="1148824" cy="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D32B9-1AA3-DE14-7069-1393F256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59A475-1FCA-626B-5298-9925DA95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5A691-8F31-3D19-DA4C-F2F27A9E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501A73-AE9E-6A03-7360-E467B6FE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6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1DCF9-9BC0-03CC-10FA-2045EC5C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440FD-FE78-26C5-F5C5-3AC7C13BE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A18B3C-4A0E-E94D-225C-661D8FCC6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E86825-F07A-4DF5-799E-E61E564D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A2E6BE-1666-B57F-31ED-9A9A2534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EE79DF-4A6F-3830-3DCB-F3CF1E01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4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73D027-A9C9-9BDC-156D-754176E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A70644-23AE-126C-9AED-4A1B020A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24CCAC-7180-B8F1-5C15-085688EE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207D1-1750-4FF6-8B49-F37CC7E446BF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9A77B4-87D2-E4EE-D42D-74DE906F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75FF9-9EEC-B38F-FEAF-8BD011EF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3579-1293-4899-85AF-AA16E892E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4648" t="11734" r="4648" b="1173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3F52B8"/>
          </a:solidFill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96F37BD-E396-A01D-27CC-3AF6DB790E8D}"/>
              </a:ext>
            </a:extLst>
          </p:cNvPr>
          <p:cNvSpPr/>
          <p:nvPr/>
        </p:nvSpPr>
        <p:spPr>
          <a:xfrm>
            <a:off x="0" y="1917600"/>
            <a:ext cx="12192000" cy="3022798"/>
          </a:xfrm>
          <a:prstGeom prst="rect">
            <a:avLst/>
          </a:prstGeom>
          <a:solidFill>
            <a:srgbClr val="2A94D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lt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945995" y="-292249"/>
            <a:ext cx="1652810" cy="1607820"/>
            <a:chOff x="9784320" y="-304800"/>
            <a:chExt cx="1836000" cy="1786023"/>
          </a:xfrm>
        </p:grpSpPr>
        <p:sp>
          <p:nvSpPr>
            <p:cNvPr id="15" name="矩形: 圆角 14"/>
            <p:cNvSpPr/>
            <p:nvPr/>
          </p:nvSpPr>
          <p:spPr>
            <a:xfrm>
              <a:off x="9784320" y="-304800"/>
              <a:ext cx="1836000" cy="17860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098" y="410126"/>
              <a:ext cx="1261744" cy="627975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9784320" y="1481223"/>
              <a:ext cx="1836000" cy="0"/>
            </a:xfrm>
            <a:prstGeom prst="line">
              <a:avLst/>
            </a:prstGeom>
            <a:ln w="38100">
              <a:solidFill>
                <a:srgbClr val="0254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2002571" y="2406340"/>
            <a:ext cx="818685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多选浏览按钮包含某一选项时</a:t>
            </a:r>
            <a:endParaRPr kumimoji="1"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控制字段的字段属性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436335-C6CF-DD8D-3378-A0F4C96DF2F5}"/>
              </a:ext>
            </a:extLst>
          </p:cNvPr>
          <p:cNvSpPr txBox="1"/>
          <p:nvPr/>
        </p:nvSpPr>
        <p:spPr>
          <a:xfrm>
            <a:off x="8308181" y="4317958"/>
            <a:ext cx="388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charset="-122"/>
              </a:rPr>
              <a:t>泛微网络  培训服务中心</a:t>
            </a:r>
          </a:p>
        </p:txBody>
      </p:sp>
      <p:sp>
        <p:nvSpPr>
          <p:cNvPr id="11" name="矩形 10"/>
          <p:cNvSpPr/>
          <p:nvPr/>
        </p:nvSpPr>
        <p:spPr>
          <a:xfrm>
            <a:off x="935421" y="3887838"/>
            <a:ext cx="10321155" cy="45719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需求背景及实现效果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7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87850B4B-8A9C-400C-B9E2-C4230BDA31E6}"/>
              </a:ext>
            </a:extLst>
          </p:cNvPr>
          <p:cNvGrpSpPr/>
          <p:nvPr/>
        </p:nvGrpSpPr>
        <p:grpSpPr>
          <a:xfrm>
            <a:off x="1506220" y="1215778"/>
            <a:ext cx="5599206" cy="1164200"/>
            <a:chOff x="615616" y="736600"/>
            <a:chExt cx="5599206" cy="1164200"/>
          </a:xfrm>
        </p:grpSpPr>
        <p:sp>
          <p:nvSpPr>
            <p:cNvPr id="39" name="标题 2">
              <a:extLst>
                <a:ext uri="{FF2B5EF4-FFF2-40B4-BE49-F238E27FC236}">
                  <a16:creationId xmlns:a16="http://schemas.microsoft.com/office/drawing/2014/main" id="{F4D52601-5EB8-4840-AD8C-005AB0066D7C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45439"/>
              <a:ext cx="2483184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zh-CN" altLang="en-US" sz="7200" b="1" dirty="0">
                <a:solidFill>
                  <a:schemeClr val="bg1">
                    <a:lumMod val="95000"/>
                  </a:schemeClr>
                </a:solidFill>
                <a:latin typeface="苹方 特粗" panose="020B0800000000000000" pitchFamily="34" charset="-122"/>
                <a:ea typeface="苹方 特粗" panose="020B0800000000000000" pitchFamily="34" charset="-122"/>
                <a:sym typeface="Helvetica"/>
              </a:endParaRPr>
            </a:p>
          </p:txBody>
        </p:sp>
        <p:sp>
          <p:nvSpPr>
            <p:cNvPr id="37" name="标题 2">
              <a:extLst>
                <a:ext uri="{FF2B5EF4-FFF2-40B4-BE49-F238E27FC236}">
                  <a16:creationId xmlns:a16="http://schemas.microsoft.com/office/drawing/2014/main" id="{D1CE8ABA-54AD-41D0-B18E-63D65A169062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736600"/>
              <a:ext cx="2889584" cy="696939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Helvetica"/>
                </a:rPr>
                <a:t>Target demand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endParaRPr>
            </a:p>
          </p:txBody>
        </p:sp>
        <p:sp>
          <p:nvSpPr>
            <p:cNvPr id="38" name="标题 2">
              <a:extLst>
                <a:ext uri="{FF2B5EF4-FFF2-40B4-BE49-F238E27FC236}">
                  <a16:creationId xmlns:a16="http://schemas.microsoft.com/office/drawing/2014/main" id="{1F0DC7AB-A749-44EF-8F4E-304F8493268F}"/>
                </a:ext>
              </a:extLst>
            </p:cNvPr>
            <p:cNvSpPr txBox="1">
              <a:spLocks/>
            </p:cNvSpPr>
            <p:nvPr/>
          </p:nvSpPr>
          <p:spPr>
            <a:xfrm>
              <a:off x="615616" y="1304239"/>
              <a:ext cx="5599206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defPPr>
                <a:defRPr lang="zh-CN"/>
              </a:defPPr>
              <a:lvl1pPr lvl="0" defTabSz="608843">
                <a:lnSpc>
                  <a:spcPct val="150000"/>
                </a:lnSpc>
                <a:spcBef>
                  <a:spcPct val="0"/>
                </a:spcBef>
                <a:buNone/>
                <a:defRPr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4C483D"/>
                  </a:solidFill>
                  <a:latin typeface="Garamond" panose="02020404030301010803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多选浏览按钮包含某一选项时控制字段的字段属性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254A6E7-469B-467F-BB46-4D92003EFBAD}"/>
                </a:ext>
              </a:extLst>
            </p:cNvPr>
            <p:cNvSpPr/>
            <p:nvPr/>
          </p:nvSpPr>
          <p:spPr>
            <a:xfrm>
              <a:off x="723900" y="1828800"/>
              <a:ext cx="468000" cy="72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标题 2">
            <a:extLst>
              <a:ext uri="{FF2B5EF4-FFF2-40B4-BE49-F238E27FC236}">
                <a16:creationId xmlns:a16="http://schemas.microsoft.com/office/drawing/2014/main" id="{DEE90876-7C1C-452C-B7C6-3F0123D639ED}"/>
              </a:ext>
            </a:extLst>
          </p:cNvPr>
          <p:cNvSpPr txBox="1">
            <a:spLocks/>
          </p:cNvSpPr>
          <p:nvPr/>
        </p:nvSpPr>
        <p:spPr>
          <a:xfrm>
            <a:off x="1506219" y="2834948"/>
            <a:ext cx="10435729" cy="1922790"/>
          </a:xfrm>
          <a:prstGeom prst="rect">
            <a:avLst/>
          </a:prstGeom>
          <a:solidFill>
            <a:srgbClr val="F5F5F5"/>
          </a:solidFill>
        </p:spPr>
        <p:txBody>
          <a:bodyPr lIns="360000" rIns="360000" bIns="108000"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用户在前端建模表单新建页面或流程表单新建页面，根据多选浏览按钮字段选择内容的不同，控制变更其他字段的属性；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、若多选浏览按钮字段为浏览按钮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多人力，选择的内容包含李妍或者单独选择李妍，则文本字段只读；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、若多选浏览按钮字段为浏览按钮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Helvetica"/>
              </a:rPr>
              <a:t>自定义单选浏览框，选择的内容包含某一内容或者单独选择某一内容，则文本字段只读；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Helvetica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1E1F795-E983-4CAC-A5B5-05E9A6E88EFD}"/>
              </a:ext>
            </a:extLst>
          </p:cNvPr>
          <p:cNvCxnSpPr>
            <a:cxnSpLocks/>
          </p:cNvCxnSpPr>
          <p:nvPr/>
        </p:nvCxnSpPr>
        <p:spPr>
          <a:xfrm>
            <a:off x="1155700" y="2423921"/>
            <a:ext cx="0" cy="2333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C251BFB-E528-1EDA-F763-79307FA300F8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0A42A13-A32B-791B-A93C-5E0C3B6882BC}"/>
              </a:ext>
            </a:extLst>
          </p:cNvPr>
          <p:cNvSpPr/>
          <p:nvPr/>
        </p:nvSpPr>
        <p:spPr>
          <a:xfrm>
            <a:off x="0" y="-2861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FEB475F-9BF6-4A2B-A6D3-D9ABD9229B3F}"/>
              </a:ext>
            </a:extLst>
          </p:cNvPr>
          <p:cNvSpPr txBox="1"/>
          <p:nvPr/>
        </p:nvSpPr>
        <p:spPr>
          <a:xfrm>
            <a:off x="328600" y="2337835"/>
            <a:ext cx="3383520" cy="261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、若多选浏览按钮字段为浏览按钮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多人力，选择的内容包含李妍或者单独选择李妍，则文本字段只读；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、若多选浏览按钮字段为浏览按钮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自定义单选浏览框，选择的内容包含某一内容或者单独选择某一内容，则文本字段只读；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9E9240-CA85-4683-8EDC-B92049A7A79D}"/>
              </a:ext>
            </a:extLst>
          </p:cNvPr>
          <p:cNvSpPr/>
          <p:nvPr/>
        </p:nvSpPr>
        <p:spPr>
          <a:xfrm>
            <a:off x="650497" y="2006447"/>
            <a:ext cx="792000" cy="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FB737C-4746-43F6-8D8D-8D734F7295B2}"/>
              </a:ext>
            </a:extLst>
          </p:cNvPr>
          <p:cNvSpPr txBox="1"/>
          <p:nvPr/>
        </p:nvSpPr>
        <p:spPr>
          <a:xfrm>
            <a:off x="650497" y="1376998"/>
            <a:ext cx="25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实现效果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E38292F-A6CB-4DBA-B8A3-2139BBA7F90D}"/>
              </a:ext>
            </a:extLst>
          </p:cNvPr>
          <p:cNvSpPr/>
          <p:nvPr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B8D234-5182-4ACB-9735-05F9336AC355}"/>
              </a:ext>
            </a:extLst>
          </p:cNvPr>
          <p:cNvSpPr/>
          <p:nvPr/>
        </p:nvSpPr>
        <p:spPr>
          <a:xfrm>
            <a:off x="6144126" y="0"/>
            <a:ext cx="6047874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24AE24-1156-4BD5-B441-0E351BED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10" y="1502399"/>
            <a:ext cx="7906549" cy="24751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BA9509-AF6E-4349-9D39-9D114B504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10" y="3217145"/>
            <a:ext cx="7868220" cy="25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png" descr="1.png"/>
          <p:cNvPicPr>
            <a:picLocks noChangeAspect="1"/>
          </p:cNvPicPr>
          <p:nvPr/>
        </p:nvPicPr>
        <p:blipFill>
          <a:blip r:embed="rId3">
            <a:alphaModFix amt="61117"/>
          </a:blip>
          <a:srcRect r="9404"/>
          <a:stretch>
            <a:fillRect/>
          </a:stretch>
        </p:blipFill>
        <p:spPr>
          <a:xfrm>
            <a:off x="2486684" y="344171"/>
            <a:ext cx="9699238" cy="65140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0" b="39788"/>
          <a:stretch>
            <a:fillRect/>
          </a:stretch>
        </p:blipFill>
        <p:spPr>
          <a:xfrm>
            <a:off x="-9526" y="2601862"/>
            <a:ext cx="12209465" cy="16542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53" y="2601861"/>
            <a:ext cx="12193287" cy="1654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179790" rtlCol="0" anchor="ctr"/>
          <a:lstStyle/>
          <a:p>
            <a:pPr algn="ctr" defTabSz="1765935" hangingPunct="0">
              <a:lnSpc>
                <a:spcPct val="110000"/>
              </a:lnSpc>
              <a:spcBef>
                <a:spcPts val="2100"/>
              </a:spcBef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JS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+mn-ea"/>
              </a:rPr>
              <a:t>代码块应用样例</a:t>
            </a:r>
            <a:endParaRPr lang="zh-CN" altLang="en-US" sz="32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1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配置实现步骤</a:t>
            </a:r>
          </a:p>
        </p:txBody>
      </p:sp>
      <p:sp>
        <p:nvSpPr>
          <p:cNvPr id="4" name="直接连接符 7">
            <a:extLst>
              <a:ext uri="{FF2B5EF4-FFF2-40B4-BE49-F238E27FC236}">
                <a16:creationId xmlns:a16="http://schemas.microsoft.com/office/drawing/2014/main" id="{4A7E51FC-275A-416C-9D55-8EA7846286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55" y="2383609"/>
            <a:ext cx="2357936" cy="1"/>
          </a:xfrm>
          <a:prstGeom prst="line">
            <a:avLst/>
          </a:prstGeom>
          <a:noFill/>
          <a:ln w="12700" cap="flat" cmpd="sng">
            <a:solidFill>
              <a:srgbClr val="AFB9B9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49B3FB7-AE2C-4968-9966-D7F04C7D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2809882"/>
            <a:ext cx="3437228" cy="198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实现方式：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后台打开</a:t>
            </a:r>
            <a:r>
              <a:rPr lang="en-US" altLang="zh-CN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html</a:t>
            </a: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模板；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打开插入代码块；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  <a:p>
            <a:pPr marL="171450" indent="-171450" defTabSz="914309" fontAlgn="base" hangingPunct="0">
              <a:lnSpc>
                <a:spcPct val="200000"/>
              </a:lnSpc>
              <a:spcBef>
                <a:spcPct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插入修改好的代码块；</a:t>
            </a:r>
            <a:endParaRPr lang="en-US" altLang="zh-CN" sz="1600" kern="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sp>
        <p:nvSpPr>
          <p:cNvPr id="53" name="直接连接符 7">
            <a:extLst>
              <a:ext uri="{FF2B5EF4-FFF2-40B4-BE49-F238E27FC236}">
                <a16:creationId xmlns:a16="http://schemas.microsoft.com/office/drawing/2014/main" id="{01363DB5-9176-4D05-A0E1-B407AEC5A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55" y="2383610"/>
            <a:ext cx="540000" cy="0"/>
          </a:xfrm>
          <a:prstGeom prst="line">
            <a:avLst/>
          </a:prstGeom>
          <a:noFill/>
          <a:ln w="38100" cap="flat" cmpd="sng">
            <a:solidFill>
              <a:srgbClr val="176AB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Helvetic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E7E07E3-9908-4120-9ED5-C4302C212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13" y="1495674"/>
            <a:ext cx="24275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914309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zh-CN" altLang="en-US" sz="2400" b="1" kern="0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/>
              </a:rPr>
              <a:t>流程表单</a:t>
            </a:r>
            <a:endParaRPr lang="zh-CN" altLang="en-US" sz="1600" kern="0" dirty="0">
              <a:solidFill>
                <a:srgbClr val="000000">
                  <a:lumMod val="65000"/>
                  <a:lumOff val="35000"/>
                </a:srgbClr>
              </a:solidFill>
              <a:uFill>
                <a:solidFill>
                  <a:srgbClr val="FFFFFF"/>
                </a:solidFill>
              </a:u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0D881A-AB88-44E4-ABC1-F50E8753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448" y="1237029"/>
            <a:ext cx="8377437" cy="4283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648904-530B-46D6-862D-87728DCD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448" y="1839934"/>
            <a:ext cx="8377436" cy="44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7">
            <a:extLst>
              <a:ext uri="{FF2B5EF4-FFF2-40B4-BE49-F238E27FC236}">
                <a16:creationId xmlns:a16="http://schemas.microsoft.com/office/drawing/2014/main" id="{0F127AE8-00EC-4D42-97C9-1DA48F6BD14A}"/>
              </a:ext>
            </a:extLst>
          </p:cNvPr>
          <p:cNvSpPr/>
          <p:nvPr/>
        </p:nvSpPr>
        <p:spPr>
          <a:xfrm>
            <a:off x="0" y="-1"/>
            <a:ext cx="12203125" cy="8892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sz="1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73FCCF0-6D42-439F-89AE-83FB7285428B}"/>
              </a:ext>
            </a:extLst>
          </p:cNvPr>
          <p:cNvSpPr/>
          <p:nvPr/>
        </p:nvSpPr>
        <p:spPr>
          <a:xfrm>
            <a:off x="0" y="891295"/>
            <a:ext cx="12203125" cy="1"/>
          </a:xfrm>
          <a:prstGeom prst="line">
            <a:avLst/>
          </a:prstGeom>
          <a:ln w="3175">
            <a:solidFill>
              <a:srgbClr val="D9D9D9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29FE9B4-3376-47C4-BD0C-97050EE9B1FB}"/>
              </a:ext>
            </a:extLst>
          </p:cNvPr>
          <p:cNvGrpSpPr/>
          <p:nvPr/>
        </p:nvGrpSpPr>
        <p:grpSpPr>
          <a:xfrm>
            <a:off x="282256" y="309065"/>
            <a:ext cx="273899" cy="265842"/>
            <a:chOff x="273908" y="247267"/>
            <a:chExt cx="356481" cy="346355"/>
          </a:xfrm>
        </p:grpSpPr>
        <p:sp>
          <p:nvSpPr>
            <p:cNvPr id="45" name="Shape 6">
              <a:extLst>
                <a:ext uri="{FF2B5EF4-FFF2-40B4-BE49-F238E27FC236}">
                  <a16:creationId xmlns:a16="http://schemas.microsoft.com/office/drawing/2014/main" id="{F957AEDF-55DD-406F-AEF8-24D4661436FD}"/>
                </a:ext>
              </a:extLst>
            </p:cNvPr>
            <p:cNvSpPr/>
            <p:nvPr userDrawn="1"/>
          </p:nvSpPr>
          <p:spPr>
            <a:xfrm>
              <a:off x="273908" y="247267"/>
              <a:ext cx="265842" cy="265842"/>
            </a:xfrm>
            <a:prstGeom prst="rect">
              <a:avLst/>
            </a:prstGeom>
            <a:solidFill>
              <a:srgbClr val="057EC3">
                <a:alpha val="20000"/>
              </a:srgbClr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46" name="Shape 6">
              <a:extLst>
                <a:ext uri="{FF2B5EF4-FFF2-40B4-BE49-F238E27FC236}">
                  <a16:creationId xmlns:a16="http://schemas.microsoft.com/office/drawing/2014/main" id="{ADDC929F-B719-4BA0-A035-05F2A6978C6A}"/>
                </a:ext>
              </a:extLst>
            </p:cNvPr>
            <p:cNvSpPr/>
            <p:nvPr userDrawn="1"/>
          </p:nvSpPr>
          <p:spPr>
            <a:xfrm>
              <a:off x="364547" y="327780"/>
              <a:ext cx="265842" cy="265842"/>
            </a:xfrm>
            <a:prstGeom prst="rect">
              <a:avLst/>
            </a:prstGeom>
            <a:solidFill>
              <a:srgbClr val="057EC3"/>
            </a:solidFill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sz="1800" dirty="0">
                <a:solidFill>
                  <a:schemeClr val="bg1">
                    <a:lumMod val="75000"/>
                  </a:schemeClr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2" name="标题 2">
            <a:extLst>
              <a:ext uri="{FF2B5EF4-FFF2-40B4-BE49-F238E27FC236}">
                <a16:creationId xmlns:a16="http://schemas.microsoft.com/office/drawing/2014/main" id="{1481C16B-9342-4622-BD73-72A8E70C2D4A}"/>
              </a:ext>
            </a:extLst>
          </p:cNvPr>
          <p:cNvSpPr txBox="1">
            <a:spLocks/>
          </p:cNvSpPr>
          <p:nvPr/>
        </p:nvSpPr>
        <p:spPr>
          <a:xfrm>
            <a:off x="706147" y="262891"/>
            <a:ext cx="10410825" cy="396000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lvl="0" defTabSz="608843"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Helvetica"/>
              </a:rPr>
              <a:t>代码示例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B3F1B2-7FFB-994F-5FDF-E5A567BA73AF}"/>
              </a:ext>
            </a:extLst>
          </p:cNvPr>
          <p:cNvSpPr txBox="1"/>
          <p:nvPr/>
        </p:nvSpPr>
        <p:spPr>
          <a:xfrm>
            <a:off x="556155" y="1430015"/>
            <a:ext cx="10244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WfForm.bindFieldChangeEvent</a:t>
            </a:r>
            <a:r>
              <a:rPr lang="en-US" altLang="zh-CN" sz="2400" dirty="0"/>
              <a:t>("</a:t>
            </a:r>
            <a:r>
              <a:rPr lang="en-US" altLang="zh-CN" sz="2400" dirty="0">
                <a:solidFill>
                  <a:srgbClr val="FF0000"/>
                </a:solidFill>
              </a:rPr>
              <a:t>field20388</a:t>
            </a:r>
            <a:r>
              <a:rPr lang="en-US" altLang="zh-CN" sz="2400" dirty="0"/>
              <a:t>", function(</a:t>
            </a:r>
            <a:r>
              <a:rPr lang="en-US" altLang="zh-CN" sz="2400" dirty="0" err="1"/>
              <a:t>obj,id,value</a:t>
            </a:r>
            <a:r>
              <a:rPr lang="en-US" altLang="zh-CN" sz="2400" dirty="0"/>
              <a:t>){</a:t>
            </a:r>
          </a:p>
          <a:p>
            <a:r>
              <a:rPr lang="en-US" altLang="zh-CN" sz="2400" dirty="0"/>
              <a:t>    var persons = </a:t>
            </a:r>
            <a:r>
              <a:rPr lang="en-US" altLang="zh-CN" sz="2400" dirty="0" err="1"/>
              <a:t>value.split</a:t>
            </a:r>
            <a:r>
              <a:rPr lang="en-US" altLang="zh-CN" sz="2400" dirty="0"/>
              <a:t>(',');</a:t>
            </a:r>
          </a:p>
          <a:p>
            <a:r>
              <a:rPr lang="en-US" altLang="zh-CN" sz="2400" dirty="0"/>
              <a:t>    if (</a:t>
            </a:r>
            <a:r>
              <a:rPr lang="en-US" altLang="zh-CN" sz="2400" dirty="0" err="1"/>
              <a:t>persons.includes</a:t>
            </a:r>
            <a:r>
              <a:rPr lang="en-US" altLang="zh-CN" sz="2400" dirty="0"/>
              <a:t>(‘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en-US" altLang="zh-CN" sz="2400" dirty="0"/>
              <a:t>')) {</a:t>
            </a:r>
          </a:p>
          <a:p>
            <a:r>
              <a:rPr lang="en-US" altLang="zh-CN" sz="2400" dirty="0"/>
              <a:t>        </a:t>
            </a:r>
            <a:r>
              <a:rPr lang="en-US" altLang="zh-CN" sz="2400" dirty="0" err="1"/>
              <a:t>WfForm.changeFieldAttr</a:t>
            </a:r>
            <a:r>
              <a:rPr lang="en-US" altLang="zh-CN" sz="2400" dirty="0"/>
              <a:t>('</a:t>
            </a:r>
            <a:r>
              <a:rPr lang="en-US" altLang="zh-CN" sz="2400" dirty="0">
                <a:solidFill>
                  <a:srgbClr val="FF0000"/>
                </a:solidFill>
              </a:rPr>
              <a:t>field20389</a:t>
            </a:r>
            <a:r>
              <a:rPr lang="en-US" altLang="zh-CN" sz="2400" dirty="0"/>
              <a:t>',1)</a:t>
            </a:r>
          </a:p>
          <a:p>
            <a:r>
              <a:rPr lang="en-US" altLang="zh-CN" sz="2400" dirty="0"/>
              <a:t>    } else {</a:t>
            </a:r>
          </a:p>
          <a:p>
            <a:r>
              <a:rPr lang="en-US" altLang="zh-CN" sz="2400" dirty="0"/>
              <a:t>        </a:t>
            </a:r>
            <a:r>
              <a:rPr lang="en-US" altLang="zh-CN" sz="2400" dirty="0" err="1"/>
              <a:t>WfForm.changeFieldAttr</a:t>
            </a:r>
            <a:r>
              <a:rPr lang="en-US" altLang="zh-CN" sz="2400" dirty="0"/>
              <a:t>('</a:t>
            </a:r>
            <a:r>
              <a:rPr lang="en-US" altLang="zh-CN" sz="2400" dirty="0">
                <a:solidFill>
                  <a:srgbClr val="FF0000"/>
                </a:solidFill>
              </a:rPr>
              <a:t>field20389</a:t>
            </a:r>
            <a:r>
              <a:rPr lang="en-US" altLang="zh-CN" sz="2400" dirty="0"/>
              <a:t>',2)</a:t>
            </a:r>
          </a:p>
          <a:p>
            <a:r>
              <a:rPr lang="en-US" altLang="zh-CN" sz="2400" dirty="0"/>
              <a:t>    }</a:t>
            </a:r>
          </a:p>
          <a:p>
            <a:r>
              <a:rPr lang="en-US" altLang="zh-CN" sz="2400" dirty="0"/>
              <a:t>});</a:t>
            </a:r>
          </a:p>
          <a:p>
            <a:endParaRPr lang="zh-CN" altLang="en-US" sz="2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391E592-8C73-4EA1-8FEF-CB66A8F8F69F}"/>
              </a:ext>
            </a:extLst>
          </p:cNvPr>
          <p:cNvCxnSpPr>
            <a:cxnSpLocks/>
          </p:cNvCxnSpPr>
          <p:nvPr/>
        </p:nvCxnSpPr>
        <p:spPr>
          <a:xfrm flipH="1" flipV="1">
            <a:off x="6258438" y="1753845"/>
            <a:ext cx="2463952" cy="321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84A86D7-9BB9-4202-9B59-66150D56AD0B}"/>
              </a:ext>
            </a:extLst>
          </p:cNvPr>
          <p:cNvSpPr txBox="1"/>
          <p:nvPr/>
        </p:nvSpPr>
        <p:spPr>
          <a:xfrm>
            <a:off x="8840668" y="1890417"/>
            <a:ext cx="227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多选浏览按钮字段</a:t>
            </a:r>
            <a:r>
              <a:rPr lang="en-US" altLang="zh-CN" dirty="0">
                <a:solidFill>
                  <a:srgbClr val="FF0000"/>
                </a:solidFill>
              </a:rPr>
              <a:t>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5161C7C-A8EA-426E-9D0D-A4EA0D0A8693}"/>
              </a:ext>
            </a:extLst>
          </p:cNvPr>
          <p:cNvCxnSpPr>
            <a:cxnSpLocks/>
          </p:cNvCxnSpPr>
          <p:nvPr/>
        </p:nvCxnSpPr>
        <p:spPr>
          <a:xfrm flipH="1" flipV="1">
            <a:off x="3849241" y="2421047"/>
            <a:ext cx="4746120" cy="14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2CBE13F-784A-4C39-B5D3-C36A22429DF2}"/>
              </a:ext>
            </a:extLst>
          </p:cNvPr>
          <p:cNvSpPr txBox="1"/>
          <p:nvPr/>
        </p:nvSpPr>
        <p:spPr>
          <a:xfrm>
            <a:off x="8625079" y="2426475"/>
            <a:ext cx="270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李妍的人员</a:t>
            </a:r>
            <a:r>
              <a:rPr lang="en-US" altLang="zh-CN" dirty="0">
                <a:solidFill>
                  <a:srgbClr val="FF0000"/>
                </a:solidFill>
              </a:rPr>
              <a:t>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95892CC-49ED-4AE2-801A-9BA7E67762F0}"/>
              </a:ext>
            </a:extLst>
          </p:cNvPr>
          <p:cNvCxnSpPr>
            <a:cxnSpLocks/>
          </p:cNvCxnSpPr>
          <p:nvPr/>
        </p:nvCxnSpPr>
        <p:spPr>
          <a:xfrm flipH="1" flipV="1">
            <a:off x="6012043" y="2879687"/>
            <a:ext cx="3799963" cy="718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356A77D-D734-4D70-87F1-7C346187C628}"/>
              </a:ext>
            </a:extLst>
          </p:cNvPr>
          <p:cNvSpPr txBox="1"/>
          <p:nvPr/>
        </p:nvSpPr>
        <p:spPr>
          <a:xfrm>
            <a:off x="8698541" y="3600411"/>
            <a:ext cx="349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需要被变更字段属性的字段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4BF841-44B7-4940-8C36-EA0733147C9D}"/>
              </a:ext>
            </a:extLst>
          </p:cNvPr>
          <p:cNvSpPr txBox="1"/>
          <p:nvPr/>
        </p:nvSpPr>
        <p:spPr>
          <a:xfrm>
            <a:off x="872305" y="5045067"/>
            <a:ext cx="1057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注：改变字段的状态，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：只读，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：可编辑，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：必填，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：隐藏字段标签及内容，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5:</a:t>
            </a:r>
            <a:r>
              <a:rPr lang="zh-CN" altLang="en-US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隐藏字段所在行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3D1A868-A187-40B4-9C23-67813FC7A7A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678489" y="3659941"/>
            <a:ext cx="3020052" cy="12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93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16A470-8E25-449B-A3A1-F04FF577C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-8765"/>
            <a:ext cx="12206002" cy="68571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F7477E3-EE3C-477B-A14C-947A868E1915}"/>
              </a:ext>
            </a:extLst>
          </p:cNvPr>
          <p:cNvSpPr/>
          <p:nvPr/>
        </p:nvSpPr>
        <p:spPr>
          <a:xfrm>
            <a:off x="6350" y="5981579"/>
            <a:ext cx="12190413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2407" indent="-1052407" algn="ctr" defTabSz="608904">
              <a:lnSpc>
                <a:spcPct val="13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志达宇泛   见著于微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07E02D-A481-44F0-AFB6-7C81124B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13" y="1558022"/>
            <a:ext cx="3184521" cy="9119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30C737-9DB7-4C44-B720-9BF04FE63C61}"/>
              </a:ext>
            </a:extLst>
          </p:cNvPr>
          <p:cNvSpPr/>
          <p:nvPr/>
        </p:nvSpPr>
        <p:spPr>
          <a:xfrm>
            <a:off x="2756797" y="2923828"/>
            <a:ext cx="6745391" cy="127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3999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感谢您的信任与支持！</a:t>
            </a:r>
          </a:p>
          <a:p>
            <a:pPr algn="ctr" defTabSz="608904">
              <a:lnSpc>
                <a:spcPct val="13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zh-CN" altLang="en-US" sz="1600" kern="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我们始终努力提供好用的</a:t>
            </a: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uFill>
                  <a:solidFill>
                    <a:srgbClr val="FFFFFF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Calibri" panose="020F0502020204030204"/>
                <a:sym typeface="Calibri" panose="020F0502020204030204"/>
              </a:rPr>
              <a:t>移动办公平台</a:t>
            </a:r>
            <a:endParaRPr lang="zh-CN" altLang="en-US" sz="2000" kern="0" dirty="0">
              <a:solidFill>
                <a:schemeClr val="bg1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微软雅黑" panose="020B0503020204020204" charset="-122"/>
              <a:ea typeface="微软雅黑" panose="020B0503020204020204" charset="-122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FC68B2-42C2-421B-8B9A-6C344AA4D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 b="57922"/>
          <a:stretch/>
        </p:blipFill>
        <p:spPr>
          <a:xfrm>
            <a:off x="-9239" y="6690634"/>
            <a:ext cx="12221591" cy="1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374</Words>
  <Application>Microsoft Office PowerPoint</Application>
  <PresentationFormat>宽屏</PresentationFormat>
  <Paragraphs>35</Paragraphs>
  <Slides>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Microsoft YaHei UI</vt:lpstr>
      <vt:lpstr>等线</vt:lpstr>
      <vt:lpstr>等线 Light</vt:lpstr>
      <vt:lpstr>黑体</vt:lpstr>
      <vt:lpstr>华文行楷</vt:lpstr>
      <vt:lpstr>苹方 特粗</vt:lpstr>
      <vt:lpstr>宋体</vt:lpstr>
      <vt:lpstr>Microsoft YaHei</vt:lpstr>
      <vt:lpstr>Microsoft YaHei</vt:lpstr>
      <vt:lpstr>Arial</vt:lpstr>
      <vt:lpstr>Calibri</vt:lpstr>
      <vt:lpstr>Garamond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Shine丶</dc:creator>
  <cp:lastModifiedBy>系统管理员</cp:lastModifiedBy>
  <cp:revision>238</cp:revision>
  <dcterms:created xsi:type="dcterms:W3CDTF">2022-06-21T08:56:57Z</dcterms:created>
  <dcterms:modified xsi:type="dcterms:W3CDTF">2024-02-29T05:47:51Z</dcterms:modified>
</cp:coreProperties>
</file>